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9" r:id="rId3"/>
    <p:sldId id="288" r:id="rId4"/>
    <p:sldId id="296" r:id="rId5"/>
    <p:sldId id="294" r:id="rId6"/>
    <p:sldId id="272" r:id="rId7"/>
    <p:sldId id="271" r:id="rId8"/>
    <p:sldId id="269" r:id="rId9"/>
    <p:sldId id="295" r:id="rId10"/>
    <p:sldId id="275" r:id="rId11"/>
    <p:sldId id="276" r:id="rId12"/>
    <p:sldId id="280" r:id="rId13"/>
    <p:sldId id="297" r:id="rId14"/>
    <p:sldId id="287" r:id="rId15"/>
    <p:sldId id="282" r:id="rId16"/>
    <p:sldId id="285" r:id="rId17"/>
    <p:sldId id="298" r:id="rId18"/>
    <p:sldId id="293" r:id="rId19"/>
    <p:sldId id="268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pos="414">
          <p15:clr>
            <a:srgbClr val="A4A3A4"/>
          </p15:clr>
        </p15:guide>
        <p15:guide id="8" pos="822">
          <p15:clr>
            <a:srgbClr val="A4A3A4"/>
          </p15:clr>
        </p15:guide>
        <p15:guide id="9" pos="1650">
          <p15:clr>
            <a:srgbClr val="A4A3A4"/>
          </p15:clr>
        </p15:guide>
        <p15:guide id="10" pos="2466">
          <p15:clr>
            <a:srgbClr val="A4A3A4"/>
          </p15:clr>
        </p15:guide>
        <p15:guide id="11" pos="3294">
          <p15:clr>
            <a:srgbClr val="A4A3A4"/>
          </p15:clr>
        </p15:guide>
        <p15:guide id="12" pos="4110">
          <p15:clr>
            <a:srgbClr val="A4A3A4"/>
          </p15:clr>
        </p15:guide>
        <p15:guide id="13" pos="4938">
          <p15:clr>
            <a:srgbClr val="A4A3A4"/>
          </p15:clr>
        </p15:guide>
        <p15:guide id="14" pos="5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4" autoAdjust="0"/>
    <p:restoredTop sz="94660"/>
  </p:normalViewPr>
  <p:slideViewPr>
    <p:cSldViewPr showGuides="1">
      <p:cViewPr varScale="1">
        <p:scale>
          <a:sx n="85" d="100"/>
          <a:sy n="85" d="100"/>
        </p:scale>
        <p:origin x="228" y="66"/>
      </p:cViewPr>
      <p:guideLst>
        <p:guide orient="horz" pos="3888"/>
        <p:guide orient="horz" pos="3456"/>
        <p:guide orient="horz" pos="2592"/>
        <p:guide orient="horz" pos="1728"/>
        <p:guide orient="horz" pos="864"/>
        <p:guide orient="horz" pos="432"/>
        <p:guide pos="414"/>
        <p:guide pos="822"/>
        <p:guide pos="1650"/>
        <p:guide pos="2466"/>
        <p:guide pos="3294"/>
        <p:guide pos="4110"/>
        <p:guide pos="4938"/>
        <p:guide pos="5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HCM</c:v>
                </c:pt>
                <c:pt idx="1">
                  <c:v>CAA</c:v>
                </c:pt>
                <c:pt idx="2">
                  <c:v>Myocarditis</c:v>
                </c:pt>
                <c:pt idx="3">
                  <c:v>ARVC</c:v>
                </c:pt>
                <c:pt idx="4">
                  <c:v>Channelopathies</c:v>
                </c:pt>
                <c:pt idx="5">
                  <c:v>MVP</c:v>
                </c:pt>
                <c:pt idx="6">
                  <c:v>LAD bridge</c:v>
                </c:pt>
                <c:pt idx="7">
                  <c:v>CAD</c:v>
                </c:pt>
                <c:pt idx="8">
                  <c:v>Aortic rupture</c:v>
                </c:pt>
                <c:pt idx="9">
                  <c:v>AS</c:v>
                </c:pt>
                <c:pt idx="10">
                  <c:v>Dilated CM</c:v>
                </c:pt>
                <c:pt idx="11">
                  <c:v>WPW</c:v>
                </c:pt>
                <c:pt idx="12">
                  <c:v>Other </c:v>
                </c:pt>
                <c:pt idx="13">
                  <c:v>Possible HCM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0.36376811594202901</c:v>
                </c:pt>
                <c:pt idx="1">
                  <c:v>0.172463768115942</c:v>
                </c:pt>
                <c:pt idx="2">
                  <c:v>5.94202898550725E-2</c:v>
                </c:pt>
                <c:pt idx="3">
                  <c:v>4.3478260869565202E-2</c:v>
                </c:pt>
                <c:pt idx="4">
                  <c:v>3.6231884057971002E-2</c:v>
                </c:pt>
                <c:pt idx="5">
                  <c:v>3.4782608695652202E-2</c:v>
                </c:pt>
                <c:pt idx="6">
                  <c:v>3.3333333333333298E-2</c:v>
                </c:pt>
                <c:pt idx="7">
                  <c:v>3.3333333333333298E-2</c:v>
                </c:pt>
                <c:pt idx="8">
                  <c:v>2.7536231884058002E-2</c:v>
                </c:pt>
                <c:pt idx="9">
                  <c:v>2.4637681159420301E-2</c:v>
                </c:pt>
                <c:pt idx="10">
                  <c:v>2.0289855072463801E-2</c:v>
                </c:pt>
                <c:pt idx="11">
                  <c:v>1.5942028985507201E-2</c:v>
                </c:pt>
                <c:pt idx="12">
                  <c:v>5.2173913043478203E-2</c:v>
                </c:pt>
                <c:pt idx="13">
                  <c:v>8.2608695652173894E-2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306013320343101"/>
          <c:y val="7.3591235878123898E-2"/>
          <c:w val="0.23395812237466301"/>
          <c:h val="0.8743632317699420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1E6F-44A7-41BB-8ECE-679E607809D9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C9F5-9678-4A97-A29B-4E53BFD81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658813" y="684213"/>
            <a:ext cx="1263650" cy="1376362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40175" y="684213"/>
            <a:ext cx="1263650" cy="1376362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5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7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5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7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1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3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0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2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5BB1B748-5483-405F-96DE-7D293F0756EA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DC53FA5-AE81-45E0-8206-920AA2781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©2014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a.com/news/ncaa/article/2011-11-02/ncaa-participation-rates-going" TargetMode="External"/><Relationship Id="rId2" Type="http://schemas.openxmlformats.org/officeDocument/2006/relationships/hyperlink" Target="http://www.nfhs.org/content.aspx?id=96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Cardiac Screening in Athletes</a:t>
            </a:r>
            <a:br>
              <a:rPr lang="en-US" sz="4000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A Brief Review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Sara Filmalter, MD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Mayo Clinic Florida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843462"/>
            <a:ext cx="78272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Jacksonville Sports Medicine Symposium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April 12, 2014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School (2005)</a:t>
            </a:r>
          </a:p>
          <a:p>
            <a:pPr lvl="1"/>
            <a:r>
              <a:rPr lang="en-US" sz="2400" dirty="0" smtClean="0"/>
              <a:t>81% of states have adequate questionnaires</a:t>
            </a:r>
          </a:p>
          <a:p>
            <a:pPr lvl="2"/>
            <a:r>
              <a:rPr lang="en-US" sz="2000" dirty="0" smtClean="0"/>
              <a:t>≥9 of 12 AHA-recommended components</a:t>
            </a:r>
          </a:p>
          <a:p>
            <a:r>
              <a:rPr lang="en-US" dirty="0" smtClean="0"/>
              <a:t>NCAA </a:t>
            </a:r>
            <a:r>
              <a:rPr lang="en-US" smtClean="0"/>
              <a:t>Division I (2012)</a:t>
            </a:r>
            <a:endParaRPr lang="en-US" dirty="0" smtClean="0"/>
          </a:p>
          <a:p>
            <a:pPr lvl="1"/>
            <a:r>
              <a:rPr lang="en-US" sz="2400" dirty="0" smtClean="0"/>
              <a:t>47% of responding schools use NICS</a:t>
            </a:r>
          </a:p>
          <a:p>
            <a:pPr lvl="1"/>
            <a:r>
              <a:rPr lang="en-US" sz="2400" dirty="0" smtClean="0"/>
              <a:t>42% use ECG (half of which also use ECHO)</a:t>
            </a:r>
          </a:p>
          <a:p>
            <a:r>
              <a:rPr lang="en-US" dirty="0" smtClean="0"/>
              <a:t>NCAA (2012)</a:t>
            </a:r>
            <a:endParaRPr lang="en-US" dirty="0"/>
          </a:p>
          <a:p>
            <a:pPr lvl="1"/>
            <a:r>
              <a:rPr lang="en-US" sz="2400" dirty="0" smtClean="0"/>
              <a:t>224 college team physicians</a:t>
            </a:r>
          </a:p>
          <a:p>
            <a:pPr lvl="1"/>
            <a:r>
              <a:rPr lang="en-US" sz="2400" dirty="0" smtClean="0"/>
              <a:t>78% using recommended AHA screening</a:t>
            </a:r>
          </a:p>
          <a:p>
            <a:pPr lvl="1"/>
            <a:r>
              <a:rPr lang="en-US" sz="2400" dirty="0" smtClean="0"/>
              <a:t>30% of division I schools using ECG and/or ECHO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Consensus Panel Recommendations for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2400" u="sng" dirty="0" smtClean="0"/>
              <a:t>Family History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1.   Premature sudden death in the family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2.   Heart disease in surviving relatives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2400" u="sng" dirty="0" smtClean="0"/>
              <a:t>Personal History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3.   History of a heart murmur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4.   Systemic hypertension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5.   Fatigability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6.   Syncope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7.   </a:t>
            </a:r>
            <a:r>
              <a:rPr lang="en-US" sz="2400" dirty="0" err="1" smtClean="0"/>
              <a:t>Exertional</a:t>
            </a:r>
            <a:r>
              <a:rPr lang="en-US" sz="2400" dirty="0" smtClean="0"/>
              <a:t> </a:t>
            </a:r>
            <a:r>
              <a:rPr lang="en-US" sz="2400" dirty="0" err="1" smtClean="0"/>
              <a:t>dyspnea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8.   </a:t>
            </a:r>
            <a:r>
              <a:rPr lang="en-US" sz="2400" dirty="0" err="1" smtClean="0"/>
              <a:t>Exertional</a:t>
            </a:r>
            <a:r>
              <a:rPr lang="en-US" sz="2400" dirty="0" smtClean="0"/>
              <a:t> chest pain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en-US" sz="2400" u="sng" dirty="0" smtClean="0"/>
              <a:t>Physical Exam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9.   Heart murmur (supine, sitting, standing)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10. Femoral pulses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11. Stigmata of </a:t>
            </a:r>
            <a:r>
              <a:rPr lang="en-US" sz="2400" dirty="0" err="1" smtClean="0"/>
              <a:t>Marfan</a:t>
            </a:r>
            <a:r>
              <a:rPr lang="en-US" sz="2400" dirty="0" smtClean="0"/>
              <a:t> Syndrome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12. Blood pressure measurement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Mandatory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257800"/>
          </a:xfrm>
        </p:spPr>
        <p:txBody>
          <a:bodyPr/>
          <a:lstStyle/>
          <a:p>
            <a:r>
              <a:rPr lang="en-US" sz="2400" dirty="0" smtClean="0"/>
              <a:t>Many athletes</a:t>
            </a:r>
          </a:p>
          <a:p>
            <a:pPr lvl="1"/>
            <a:r>
              <a:rPr lang="en-US" sz="2400" dirty="0" smtClean="0"/>
              <a:t>5-18y/o organized sports: 35 million</a:t>
            </a:r>
          </a:p>
          <a:p>
            <a:pPr lvl="1"/>
            <a:r>
              <a:rPr lang="en-US" sz="2400" dirty="0" smtClean="0"/>
              <a:t>High School: &gt;7.7 million</a:t>
            </a:r>
          </a:p>
          <a:p>
            <a:pPr lvl="1"/>
            <a:r>
              <a:rPr lang="en-US" sz="2400" dirty="0" smtClean="0"/>
              <a:t>NCAA: &gt;400K</a:t>
            </a:r>
          </a:p>
          <a:p>
            <a:r>
              <a:rPr lang="en-US" sz="2400" dirty="0" smtClean="0"/>
              <a:t>Only athletes?</a:t>
            </a:r>
          </a:p>
          <a:p>
            <a:pPr lvl="1"/>
            <a:r>
              <a:rPr lang="en-US" sz="2400" dirty="0" smtClean="0"/>
              <a:t>75 million children under 18</a:t>
            </a:r>
          </a:p>
          <a:p>
            <a:r>
              <a:rPr lang="en-US" sz="2400" dirty="0" smtClean="0"/>
              <a:t>Limited access</a:t>
            </a:r>
          </a:p>
          <a:p>
            <a:r>
              <a:rPr lang="en-US" sz="2400" dirty="0" smtClean="0"/>
              <a:t>Lack of medical oversight</a:t>
            </a:r>
          </a:p>
          <a:p>
            <a:r>
              <a:rPr lang="en-US" sz="2400" dirty="0" smtClean="0"/>
              <a:t>Liability considerations (precedent vs. civil/criminal)</a:t>
            </a:r>
          </a:p>
          <a:p>
            <a:r>
              <a:rPr lang="en-US" sz="2400" dirty="0"/>
              <a:t>False positives</a:t>
            </a:r>
          </a:p>
          <a:p>
            <a:r>
              <a:rPr lang="en-US" sz="2400" dirty="0"/>
              <a:t>Cost/efficiency </a:t>
            </a:r>
            <a:r>
              <a:rPr lang="en-US" sz="2400" dirty="0" smtClean="0"/>
              <a:t>considerations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457200"/>
            <a:ext cx="7827264" cy="5715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BUT....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056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066032" cy="838200"/>
          </a:xfrm>
        </p:spPr>
        <p:txBody>
          <a:bodyPr/>
          <a:lstStyle/>
          <a:p>
            <a:r>
              <a:rPr lang="en-US" dirty="0" smtClean="0"/>
              <a:t>False Negatives</a:t>
            </a:r>
            <a:endParaRPr lang="en-US" dirty="0"/>
          </a:p>
        </p:txBody>
      </p:sp>
      <p:pic>
        <p:nvPicPr>
          <p:cNvPr id="4" name="Content Placeholder 3" descr="bovolen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r="6055"/>
          <a:stretch>
            <a:fillRect/>
          </a:stretch>
        </p:blipFill>
        <p:spPr>
          <a:xfrm>
            <a:off x="3753848" y="0"/>
            <a:ext cx="5237752" cy="3352800"/>
          </a:xfrm>
        </p:spPr>
      </p:pic>
      <p:pic>
        <p:nvPicPr>
          <p:cNvPr id="6" name="Picture 5" descr="Fabrice Muamba-7662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279900" cy="2846307"/>
          </a:xfrm>
          <a:prstGeom prst="rect">
            <a:avLst/>
          </a:prstGeom>
        </p:spPr>
      </p:pic>
      <p:pic>
        <p:nvPicPr>
          <p:cNvPr id="5" name="Picture 4" descr="alexander-dale-o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2895600" cy="3860800"/>
          </a:xfrm>
          <a:prstGeom prst="rect">
            <a:avLst/>
          </a:prstGeom>
        </p:spPr>
      </p:pic>
      <p:pic>
        <p:nvPicPr>
          <p:cNvPr id="7" name="Picture 6" descr="SamWop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</p:spPr>
      </p:pic>
      <p:pic>
        <p:nvPicPr>
          <p:cNvPr id="8" name="Picture 7" descr="Piermario_Morosin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87374"/>
            <a:ext cx="3048000" cy="37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AED’s in Sudden 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257800"/>
          </a:xfrm>
        </p:spPr>
        <p:txBody>
          <a:bodyPr/>
          <a:lstStyle/>
          <a:p>
            <a:r>
              <a:rPr lang="en-US" sz="2000" dirty="0" smtClean="0"/>
              <a:t>2045 high schools over 2 years</a:t>
            </a:r>
          </a:p>
          <a:p>
            <a:pPr lvl="1"/>
            <a:r>
              <a:rPr lang="en-US" sz="2000" dirty="0" smtClean="0"/>
              <a:t>Mean enrollment 963 students</a:t>
            </a:r>
          </a:p>
          <a:p>
            <a:r>
              <a:rPr lang="en-US" sz="2000" dirty="0" smtClean="0"/>
              <a:t>59 cases of confirmed SCA</a:t>
            </a:r>
          </a:p>
          <a:p>
            <a:pPr lvl="1"/>
            <a:r>
              <a:rPr lang="en-US" sz="2000" dirty="0" smtClean="0"/>
              <a:t>Student-athletes – 18</a:t>
            </a:r>
          </a:p>
          <a:p>
            <a:pPr lvl="1"/>
            <a:r>
              <a:rPr lang="en-US" sz="2000" dirty="0" smtClean="0"/>
              <a:t>Other students – 8</a:t>
            </a:r>
          </a:p>
          <a:p>
            <a:pPr lvl="1"/>
            <a:r>
              <a:rPr lang="en-US" sz="2000" dirty="0" smtClean="0"/>
              <a:t>Athletic officials – 4</a:t>
            </a:r>
          </a:p>
          <a:p>
            <a:pPr lvl="1"/>
            <a:r>
              <a:rPr lang="en-US" sz="2000" dirty="0" smtClean="0"/>
              <a:t>Coaches – 3</a:t>
            </a:r>
          </a:p>
          <a:p>
            <a:pPr lvl="1"/>
            <a:r>
              <a:rPr lang="en-US" sz="2000" dirty="0" smtClean="0"/>
              <a:t>Visitors/Spectators/School staff – 26</a:t>
            </a:r>
          </a:p>
          <a:p>
            <a:r>
              <a:rPr lang="en-US" sz="2000" dirty="0" smtClean="0"/>
              <a:t>Athletic facilities: 66%</a:t>
            </a:r>
          </a:p>
          <a:p>
            <a:r>
              <a:rPr lang="en-US" sz="2000" dirty="0" smtClean="0"/>
              <a:t>During games – 20, during practice – 19</a:t>
            </a:r>
          </a:p>
          <a:p>
            <a:r>
              <a:rPr lang="en-US" sz="2000" dirty="0" smtClean="0"/>
              <a:t>Basketball (13), football (9), baseball, track and field, ice hockey, soccer, softball, cheerleading, cross country, lacrosse, swimming, wrestling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477000"/>
            <a:ext cx="25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Drezner</a:t>
            </a:r>
            <a:r>
              <a:rPr lang="en-US" sz="1400" dirty="0" smtClean="0"/>
              <a:t> JA, et al. BJSM 2013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AED’s in Sudden 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105400"/>
          </a:xfrm>
        </p:spPr>
        <p:txBody>
          <a:bodyPr/>
          <a:lstStyle/>
          <a:p>
            <a:r>
              <a:rPr lang="en-US" dirty="0" smtClean="0"/>
              <a:t>93% witnessed, 100% student-athletes</a:t>
            </a:r>
          </a:p>
          <a:p>
            <a:r>
              <a:rPr lang="en-US" dirty="0" smtClean="0"/>
              <a:t>Responders: administration, ATC’s, visitors, school nurses, coaches, teachers</a:t>
            </a:r>
          </a:p>
          <a:p>
            <a:r>
              <a:rPr lang="en-US" dirty="0" smtClean="0"/>
              <a:t>EMS on-site in 3 cases</a:t>
            </a:r>
          </a:p>
          <a:p>
            <a:r>
              <a:rPr lang="en-US" dirty="0" smtClean="0"/>
              <a:t>CPR provided in 92% of the cases</a:t>
            </a:r>
          </a:p>
          <a:p>
            <a:r>
              <a:rPr lang="en-US" dirty="0" smtClean="0"/>
              <a:t>AED brought to scene: 100%</a:t>
            </a:r>
          </a:p>
          <a:p>
            <a:pPr lvl="1"/>
            <a:r>
              <a:rPr lang="en-US" dirty="0" smtClean="0"/>
              <a:t>From school: 70%</a:t>
            </a:r>
          </a:p>
          <a:p>
            <a:pPr lvl="1"/>
            <a:r>
              <a:rPr lang="en-US" dirty="0" smtClean="0"/>
              <a:t>Offsite EMS: 25%, Onsite EMS: 5%</a:t>
            </a:r>
          </a:p>
          <a:p>
            <a:r>
              <a:rPr lang="en-US" dirty="0" smtClean="0"/>
              <a:t>Application in 85%, shock in 66%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47700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Drezner</a:t>
            </a:r>
            <a:r>
              <a:rPr lang="en-US" sz="1400" dirty="0"/>
              <a:t> JA, et al. BJSM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AED’s in Sudden Cardiac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3200400"/>
          </a:xfrm>
        </p:spPr>
        <p:txBody>
          <a:bodyPr/>
          <a:lstStyle/>
          <a:p>
            <a:r>
              <a:rPr lang="en-US" dirty="0" smtClean="0"/>
              <a:t>Survival</a:t>
            </a:r>
          </a:p>
          <a:p>
            <a:pPr lvl="1"/>
            <a:r>
              <a:rPr lang="en-US" sz="2400" dirty="0" smtClean="0"/>
              <a:t>Overall: 71%</a:t>
            </a:r>
          </a:p>
          <a:p>
            <a:pPr lvl="1"/>
            <a:r>
              <a:rPr lang="en-US" sz="2400" dirty="0" smtClean="0"/>
              <a:t>When shock delivered onsite: 87%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AED onsite: 80%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AED brought by offsite EMS: 50%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Schools with EAP: 79%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Schools without EAP: 44%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7941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“The single greatest factor affecting survival from </a:t>
            </a:r>
          </a:p>
          <a:p>
            <a:pPr algn="ctr"/>
            <a:r>
              <a:rPr lang="en-US" sz="2800" dirty="0" smtClean="0"/>
              <a:t>SCA is the time interval from cardiac arrest to </a:t>
            </a:r>
          </a:p>
          <a:p>
            <a:pPr algn="ctr"/>
            <a:r>
              <a:rPr lang="en-US" sz="2800" dirty="0" smtClean="0"/>
              <a:t>defibrillation.”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62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ed-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3012"/>
          <a:stretch>
            <a:fillRect/>
          </a:stretch>
        </p:blipFill>
        <p:spPr>
          <a:xfrm>
            <a:off x="658813" y="533400"/>
            <a:ext cx="7826375" cy="5638800"/>
          </a:xfrm>
        </p:spPr>
      </p:pic>
    </p:spTree>
    <p:extLst>
      <p:ext uri="{BB962C8B-B14F-4D97-AF65-F5344CB8AC3E}">
        <p14:creationId xmlns:p14="http://schemas.microsoft.com/office/powerpoint/2010/main" val="426194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3810000"/>
          </a:xfrm>
        </p:spPr>
        <p:txBody>
          <a:bodyPr/>
          <a:lstStyle/>
          <a:p>
            <a:pPr algn="ctr"/>
            <a:r>
              <a:rPr lang="en-US" sz="4800" dirty="0" smtClean="0"/>
              <a:t>Disclosures….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334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368" y="914400"/>
            <a:ext cx="7827264" cy="5791200"/>
          </a:xfrm>
        </p:spPr>
        <p:txBody>
          <a:bodyPr/>
          <a:lstStyle/>
          <a:p>
            <a:r>
              <a:rPr lang="en-US" sz="1400" dirty="0" smtClean="0"/>
              <a:t>National Federation of State High </a:t>
            </a:r>
            <a:r>
              <a:rPr lang="en-US" sz="1400" dirty="0"/>
              <a:t>School Associations.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www.nfhs.org/content.aspx?id=9628</a:t>
            </a:r>
            <a:r>
              <a:rPr lang="en-US" sz="1400" dirty="0" smtClean="0"/>
              <a:t>. Accessed Apr 4, 2014.</a:t>
            </a:r>
          </a:p>
          <a:p>
            <a:r>
              <a:rPr lang="en-US" sz="1400" dirty="0"/>
              <a:t>NCAA.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www.ncaa.com/news/ncaa/article/2011-11-02/ncaa-participation-rates-going</a:t>
            </a:r>
            <a:r>
              <a:rPr lang="en-US" sz="1400" dirty="0" smtClean="0"/>
              <a:t>. Accessed Apr 4, 2014.</a:t>
            </a:r>
          </a:p>
          <a:p>
            <a:r>
              <a:rPr lang="en-US" sz="1400" dirty="0" err="1" smtClean="0"/>
              <a:t>Maron</a:t>
            </a:r>
            <a:r>
              <a:rPr lang="en-US" sz="1400" dirty="0" smtClean="0"/>
              <a:t>, B, et al. Sudden Deaths in Young Competitive Athletes. </a:t>
            </a:r>
            <a:r>
              <a:rPr lang="en-US" sz="1400" dirty="0" err="1" smtClean="0"/>
              <a:t>Circ</a:t>
            </a:r>
            <a:r>
              <a:rPr lang="en-US" sz="1400" dirty="0" smtClean="0"/>
              <a:t> 2009; 119(8):1085-1092.</a:t>
            </a:r>
          </a:p>
          <a:p>
            <a:r>
              <a:rPr lang="en-US" sz="1400" dirty="0" smtClean="0"/>
              <a:t>Harmon KG, et al. Incidence of sudden cardiac death in National Collegiate Athletic Association athletes. </a:t>
            </a:r>
            <a:r>
              <a:rPr lang="en-US" sz="1400" dirty="0" err="1" smtClean="0"/>
              <a:t>Circ</a:t>
            </a:r>
            <a:r>
              <a:rPr lang="en-US" sz="1400" dirty="0" smtClean="0"/>
              <a:t> 2011; 123(15):1594-600.</a:t>
            </a:r>
          </a:p>
          <a:p>
            <a:r>
              <a:rPr lang="en-US" sz="1400" dirty="0" err="1" smtClean="0"/>
              <a:t>Asplund</a:t>
            </a:r>
            <a:r>
              <a:rPr lang="en-US" sz="1400" dirty="0" smtClean="0"/>
              <a:t> CA, Asif IM. Cardiovascular Preparticipation Screening Practices of College Team Physicians. </a:t>
            </a:r>
            <a:r>
              <a:rPr lang="en-US" sz="1400" dirty="0" err="1" smtClean="0"/>
              <a:t>Clin</a:t>
            </a:r>
            <a:r>
              <a:rPr lang="en-US" sz="1400" dirty="0" smtClean="0"/>
              <a:t> J Sport Med Jan 21, 2014. </a:t>
            </a:r>
            <a:r>
              <a:rPr lang="en-US" sz="1400" dirty="0" err="1" smtClean="0"/>
              <a:t>Epub</a:t>
            </a:r>
            <a:r>
              <a:rPr lang="en-US" sz="1400" dirty="0"/>
              <a:t> </a:t>
            </a:r>
            <a:r>
              <a:rPr lang="en-US" sz="1400" dirty="0" smtClean="0"/>
              <a:t>ahead of print.</a:t>
            </a:r>
          </a:p>
          <a:p>
            <a:r>
              <a:rPr lang="en-US" sz="1400" dirty="0" smtClean="0"/>
              <a:t>Policy Statement: Pediatric Sudden Cardiac Arrest. Pediatrics 2012; 129:e1094-e1102.</a:t>
            </a:r>
          </a:p>
          <a:p>
            <a:r>
              <a:rPr lang="en-US" sz="1400" dirty="0" err="1" smtClean="0"/>
              <a:t>Drezner</a:t>
            </a:r>
            <a:r>
              <a:rPr lang="en-US" sz="1400" dirty="0"/>
              <a:t> </a:t>
            </a:r>
            <a:r>
              <a:rPr lang="en-US" sz="1400" dirty="0" smtClean="0"/>
              <a:t>JA, et al. Outcomes from sudden cardiac arrest in US high schools: a 2-year prospective study from the National Registry for AED Use in Sports. Br J Sport Med 2013;47:1179-1183.</a:t>
            </a:r>
          </a:p>
          <a:p>
            <a:r>
              <a:rPr lang="en-US" sz="1400" dirty="0" err="1" smtClean="0"/>
              <a:t>Maron</a:t>
            </a:r>
            <a:r>
              <a:rPr lang="en-US" sz="1400" dirty="0" smtClean="0"/>
              <a:t> BJ, et al. Recommendations and Considerations Related to </a:t>
            </a:r>
            <a:r>
              <a:rPr lang="en-US" sz="1400" dirty="0" err="1" smtClean="0"/>
              <a:t>Preparticipation</a:t>
            </a:r>
            <a:r>
              <a:rPr lang="en-US" sz="1400" dirty="0" smtClean="0"/>
              <a:t> Screening for Cardiovascular Abnormalities in Competitive Athletes: 2007 Update. </a:t>
            </a:r>
            <a:r>
              <a:rPr lang="en-US" sz="1400" dirty="0" err="1" smtClean="0"/>
              <a:t>Circ</a:t>
            </a:r>
            <a:r>
              <a:rPr lang="en-US" sz="1400" dirty="0" smtClean="0"/>
              <a:t> 2007;115:1643-55.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903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Disease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181600"/>
          </a:xfrm>
        </p:spPr>
        <p:txBody>
          <a:bodyPr/>
          <a:lstStyle/>
          <a:p>
            <a:r>
              <a:rPr lang="en-US" dirty="0" smtClean="0"/>
              <a:t>Hypertrophic cardiomyopathy – 1:500</a:t>
            </a:r>
          </a:p>
          <a:p>
            <a:r>
              <a:rPr lang="en-US" dirty="0" smtClean="0"/>
              <a:t>Long QT Syndrome – 1:7000</a:t>
            </a:r>
          </a:p>
          <a:p>
            <a:r>
              <a:rPr lang="en-US" dirty="0" err="1" smtClean="0"/>
              <a:t>Marfan’s</a:t>
            </a:r>
            <a:r>
              <a:rPr lang="en-US" dirty="0" smtClean="0"/>
              <a:t> Syndrome – 1:5000</a:t>
            </a:r>
          </a:p>
          <a:p>
            <a:endParaRPr lang="en-US" dirty="0" smtClean="0"/>
          </a:p>
          <a:p>
            <a:r>
              <a:rPr lang="en-US" dirty="0" smtClean="0"/>
              <a:t>Cardiac disease prevalence of 0.3% in general athletic populations</a:t>
            </a:r>
          </a:p>
          <a:p>
            <a:pPr lvl="1"/>
            <a:r>
              <a:rPr lang="en-US" dirty="0" smtClean="0"/>
              <a:t>~1:333</a:t>
            </a:r>
          </a:p>
          <a:p>
            <a:r>
              <a:rPr lang="en-US" dirty="0" smtClean="0"/>
              <a:t>SCA in athletes: </a:t>
            </a:r>
            <a:r>
              <a:rPr lang="en-US" dirty="0" err="1" smtClean="0"/>
              <a:t>Approx</a:t>
            </a:r>
            <a:r>
              <a:rPr lang="en-US" dirty="0" smtClean="0"/>
              <a:t> 1:200,000</a:t>
            </a:r>
          </a:p>
        </p:txBody>
      </p:sp>
    </p:spTree>
    <p:extLst>
      <p:ext uri="{BB962C8B-B14F-4D97-AF65-F5344CB8AC3E}">
        <p14:creationId xmlns:p14="http://schemas.microsoft.com/office/powerpoint/2010/main" val="282356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SCA in Young Athletes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2578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2000 patients under 25 die annually from SCA</a:t>
            </a:r>
          </a:p>
          <a:p>
            <a:pPr lvl="1"/>
            <a:r>
              <a:rPr lang="en-US" sz="2400" dirty="0"/>
              <a:t>Athletes + non-athletes</a:t>
            </a:r>
          </a:p>
          <a:p>
            <a:r>
              <a:rPr lang="en-US" dirty="0"/>
              <a:t>Likelihood of SCA due to underlying CV disease increases with athletic participation</a:t>
            </a:r>
          </a:p>
          <a:p>
            <a:pPr lvl="1"/>
            <a:r>
              <a:rPr lang="en-US" sz="2400" dirty="0"/>
              <a:t>Approximately 2.5 times greater risk</a:t>
            </a:r>
          </a:p>
          <a:p>
            <a:r>
              <a:rPr lang="en-US" dirty="0" smtClean="0"/>
              <a:t>NCAA </a:t>
            </a:r>
            <a:endParaRPr lang="en-US" dirty="0"/>
          </a:p>
          <a:p>
            <a:pPr lvl="1"/>
            <a:r>
              <a:rPr lang="en-US" sz="2400" dirty="0"/>
              <a:t>5 year period, Jan 2004-Dec 2008</a:t>
            </a:r>
          </a:p>
          <a:p>
            <a:pPr lvl="1"/>
            <a:r>
              <a:rPr lang="en-US" sz="2400" dirty="0"/>
              <a:t>1/43,770 participants per year</a:t>
            </a:r>
          </a:p>
          <a:p>
            <a:pPr lvl="1"/>
            <a:r>
              <a:rPr lang="en-US" sz="2400" dirty="0"/>
              <a:t>56% of the medical deaths</a:t>
            </a:r>
          </a:p>
          <a:p>
            <a:pPr lvl="1"/>
            <a:r>
              <a:rPr lang="en-US" sz="2400" dirty="0"/>
              <a:t>75% of sudden deaths during exertion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6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National Registry of Sudden Death in 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Minneapolis Heart Institute Foundation</a:t>
            </a:r>
          </a:p>
          <a:p>
            <a:r>
              <a:rPr lang="en-US" dirty="0" smtClean="0"/>
              <a:t>27 year period</a:t>
            </a:r>
          </a:p>
          <a:p>
            <a:r>
              <a:rPr lang="en-US" dirty="0" smtClean="0"/>
              <a:t>Athletes 8-39 years old</a:t>
            </a:r>
          </a:p>
          <a:p>
            <a:r>
              <a:rPr lang="en-US" dirty="0" smtClean="0"/>
              <a:t>1,866 sudden deaths</a:t>
            </a:r>
          </a:p>
          <a:p>
            <a:r>
              <a:rPr lang="en-US" dirty="0" smtClean="0"/>
              <a:t>56% confirmed  or probable cardiovascular etiologies</a:t>
            </a:r>
            <a:endParaRPr lang="en-US" dirty="0"/>
          </a:p>
          <a:p>
            <a:r>
              <a:rPr lang="en-US" dirty="0" smtClean="0"/>
              <a:t>Average CV deaths/year = 66 (50-76)</a:t>
            </a:r>
          </a:p>
          <a:p>
            <a:pPr lvl="1"/>
            <a:r>
              <a:rPr lang="en-US" dirty="0" smtClean="0"/>
              <a:t>0.61/100,000 person-years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 b="2873"/>
          <a:stretch>
            <a:fillRect/>
          </a:stretch>
        </p:blipFill>
        <p:spPr bwMode="auto">
          <a:xfrm>
            <a:off x="658368" y="609600"/>
            <a:ext cx="782726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477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Maron</a:t>
            </a:r>
            <a:r>
              <a:rPr lang="en-US" sz="1400" dirty="0" smtClean="0"/>
              <a:t> BJ et al. </a:t>
            </a:r>
            <a:r>
              <a:rPr lang="en-US" sz="1400" dirty="0" err="1" smtClean="0"/>
              <a:t>Circ</a:t>
            </a:r>
            <a:r>
              <a:rPr lang="en-US" sz="1400" dirty="0" smtClean="0"/>
              <a:t> 2009;119:1085-92.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Etiologies of SCD in Athletes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Structural/Functional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368" y="2174874"/>
            <a:ext cx="3840480" cy="4378325"/>
          </a:xfrm>
        </p:spPr>
        <p:txBody>
          <a:bodyPr/>
          <a:lstStyle/>
          <a:p>
            <a:r>
              <a:rPr lang="en-US" sz="2000" dirty="0" smtClean="0"/>
              <a:t>Hypertrophic cardiomyopathy</a:t>
            </a:r>
          </a:p>
          <a:p>
            <a:r>
              <a:rPr lang="en-US" sz="2000" dirty="0" smtClean="0"/>
              <a:t>Coronary artery </a:t>
            </a:r>
            <a:r>
              <a:rPr lang="en-US" sz="2000" dirty="0" err="1" smtClean="0"/>
              <a:t>anomolies</a:t>
            </a:r>
            <a:endParaRPr lang="en-US" sz="2000" dirty="0" smtClean="0"/>
          </a:p>
          <a:p>
            <a:r>
              <a:rPr lang="en-US" sz="2000" dirty="0" err="1" smtClean="0"/>
              <a:t>Arrhythmogenic</a:t>
            </a:r>
            <a:r>
              <a:rPr lang="en-US" sz="2000" dirty="0" smtClean="0"/>
              <a:t> right ventricular cardiomyopathy</a:t>
            </a:r>
          </a:p>
          <a:p>
            <a:r>
              <a:rPr lang="en-US" sz="2000" dirty="0" smtClean="0"/>
              <a:t>Dilated cardiomyopathy</a:t>
            </a:r>
          </a:p>
          <a:p>
            <a:r>
              <a:rPr lang="en-US" sz="2000" dirty="0" smtClean="0"/>
              <a:t>Aortic rupture/</a:t>
            </a:r>
            <a:r>
              <a:rPr lang="en-US" sz="2000" dirty="0" err="1" smtClean="0"/>
              <a:t>Marfan’s</a:t>
            </a:r>
            <a:endParaRPr lang="en-US" sz="2000" dirty="0" smtClean="0"/>
          </a:p>
          <a:p>
            <a:r>
              <a:rPr lang="en-US" sz="2000" dirty="0" smtClean="0"/>
              <a:t>LV non-compaction</a:t>
            </a:r>
          </a:p>
          <a:p>
            <a:r>
              <a:rPr lang="en-US" sz="2000" dirty="0" smtClean="0"/>
              <a:t>Myocarditis</a:t>
            </a:r>
          </a:p>
          <a:p>
            <a:r>
              <a:rPr lang="en-US" sz="2000" dirty="0" smtClean="0"/>
              <a:t>Coronary artery disease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Electrical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3840480" cy="4683125"/>
          </a:xfrm>
        </p:spPr>
        <p:txBody>
          <a:bodyPr/>
          <a:lstStyle/>
          <a:p>
            <a:r>
              <a:rPr lang="en-US" sz="2000" dirty="0" smtClean="0"/>
              <a:t>Congenital QT syndromes</a:t>
            </a:r>
          </a:p>
          <a:p>
            <a:r>
              <a:rPr lang="en-US" sz="2000" dirty="0" err="1" smtClean="0"/>
              <a:t>Catecholaminergic</a:t>
            </a:r>
            <a:r>
              <a:rPr lang="en-US" sz="2000" dirty="0" smtClean="0"/>
              <a:t> polymorphic ventricular tachycardia</a:t>
            </a:r>
          </a:p>
          <a:p>
            <a:r>
              <a:rPr lang="en-US" sz="2000" dirty="0" err="1" smtClean="0"/>
              <a:t>Brugada</a:t>
            </a:r>
            <a:r>
              <a:rPr lang="en-US" sz="2000" dirty="0" smtClean="0"/>
              <a:t> syndrome</a:t>
            </a:r>
          </a:p>
          <a:p>
            <a:r>
              <a:rPr lang="en-US" sz="2000" dirty="0" smtClean="0"/>
              <a:t>Wolff-Parkinson-White</a:t>
            </a:r>
          </a:p>
          <a:p>
            <a:r>
              <a:rPr lang="en-US" sz="2000" dirty="0" smtClean="0"/>
              <a:t>Complete heart block</a:t>
            </a:r>
          </a:p>
          <a:p>
            <a:r>
              <a:rPr lang="en-US" sz="2000" dirty="0" smtClean="0"/>
              <a:t>Supraventricular </a:t>
            </a:r>
            <a:r>
              <a:rPr lang="en-US" sz="2000" dirty="0" err="1" smtClean="0"/>
              <a:t>tachycardias</a:t>
            </a:r>
            <a:endParaRPr lang="en-US" sz="2000" dirty="0" smtClean="0"/>
          </a:p>
          <a:p>
            <a:r>
              <a:rPr lang="en-US" sz="2000" dirty="0" err="1" smtClean="0"/>
              <a:t>Commotio</a:t>
            </a:r>
            <a:r>
              <a:rPr lang="en-US" sz="2000" dirty="0" smtClean="0"/>
              <a:t> </a:t>
            </a:r>
            <a:r>
              <a:rPr lang="en-US" sz="2000" dirty="0" err="1" smtClean="0"/>
              <a:t>cordis</a:t>
            </a:r>
            <a:r>
              <a:rPr lang="en-US" sz="2000" dirty="0" smtClean="0"/>
              <a:t>*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27264" cy="762000"/>
          </a:xfrm>
        </p:spPr>
        <p:txBody>
          <a:bodyPr/>
          <a:lstStyle/>
          <a:p>
            <a:r>
              <a:rPr lang="en-US" dirty="0" smtClean="0"/>
              <a:t>Most Common Causes of SCD in the 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368464"/>
              </p:ext>
            </p:extLst>
          </p:nvPr>
        </p:nvGraphicFramePr>
        <p:xfrm>
          <a:off x="658813" y="1371600"/>
          <a:ext cx="78263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6400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Maron</a:t>
            </a:r>
            <a:r>
              <a:rPr lang="en-US" sz="1400" dirty="0"/>
              <a:t> BJ et al. </a:t>
            </a:r>
            <a:r>
              <a:rPr lang="en-US" sz="1400" dirty="0" err="1"/>
              <a:t>Circ</a:t>
            </a:r>
            <a:r>
              <a:rPr lang="en-US" sz="1400" dirty="0"/>
              <a:t> 2009;119:1085-92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5334000"/>
          </a:xfrm>
        </p:spPr>
        <p:txBody>
          <a:bodyPr/>
          <a:lstStyle/>
          <a:p>
            <a:r>
              <a:rPr lang="en-US" dirty="0" smtClean="0"/>
              <a:t>1996 review of 9 studies</a:t>
            </a:r>
          </a:p>
          <a:p>
            <a:pPr lvl="1"/>
            <a:r>
              <a:rPr lang="en-US" dirty="0" smtClean="0"/>
              <a:t>Preceding symptoms or family premature, unexplained death in 25-61%</a:t>
            </a:r>
          </a:p>
          <a:p>
            <a:pPr lvl="1"/>
            <a:r>
              <a:rPr lang="en-US" dirty="0" smtClean="0"/>
              <a:t>Most often dizziness, chest pain, syncope, palpitations, or dyspnea</a:t>
            </a:r>
          </a:p>
          <a:p>
            <a:pPr lvl="1"/>
            <a:r>
              <a:rPr lang="en-US" dirty="0" smtClean="0"/>
              <a:t>Exertion related in 8-33%</a:t>
            </a:r>
          </a:p>
          <a:p>
            <a:r>
              <a:rPr lang="en-US" dirty="0" smtClean="0"/>
              <a:t>Another study of 15-34 year olds (n=162)</a:t>
            </a:r>
          </a:p>
          <a:p>
            <a:pPr lvl="1"/>
            <a:r>
              <a:rPr lang="en-US" dirty="0" smtClean="0"/>
              <a:t>Symptoms: 92</a:t>
            </a:r>
          </a:p>
          <a:p>
            <a:pPr lvl="1"/>
            <a:r>
              <a:rPr lang="en-US" dirty="0" smtClean="0"/>
              <a:t>Family History: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41708"/>
      </p:ext>
    </p:extLst>
  </p:cSld>
  <p:clrMapOvr>
    <a:masterClrMapping/>
  </p:clrMapOvr>
</p:sld>
</file>

<file path=ppt/theme/theme1.xml><?xml version="1.0" encoding="utf-8"?>
<a:theme xmlns:a="http://schemas.openxmlformats.org/drawingml/2006/main" name="SCD and cardiac screening mayo">
  <a:themeElements>
    <a:clrScheme name="mc-bluetexture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bluetex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bluetex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SCD and cardiac screening mayo.potx</Template>
  <TotalTime>589</TotalTime>
  <Words>821</Words>
  <Application>Microsoft Office PowerPoint</Application>
  <PresentationFormat>On-screen Show (4:3)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SCD and cardiac screening mayo</vt:lpstr>
      <vt:lpstr>Cardiac Screening in Athletes A Brief Review</vt:lpstr>
      <vt:lpstr>Disclosures….</vt:lpstr>
      <vt:lpstr>Cardiac Disease Incidence</vt:lpstr>
      <vt:lpstr>Incidence of SCA in Young Athletes</vt:lpstr>
      <vt:lpstr>US National Registry of Sudden Death in Athletes</vt:lpstr>
      <vt:lpstr>PowerPoint Presentation</vt:lpstr>
      <vt:lpstr>Etiologies of SCD in Athletes</vt:lpstr>
      <vt:lpstr>Most Common Causes of SCD in the U.S.</vt:lpstr>
      <vt:lpstr>Signs and Symptoms?</vt:lpstr>
      <vt:lpstr>Current Practices</vt:lpstr>
      <vt:lpstr>AHA Consensus Panel Recommendations for PPE</vt:lpstr>
      <vt:lpstr>Barriers to Mandatory Screening</vt:lpstr>
      <vt:lpstr>PowerPoint Presentation</vt:lpstr>
      <vt:lpstr>False Negatives</vt:lpstr>
      <vt:lpstr>AED’s in Sudden Cardiac Arrest</vt:lpstr>
      <vt:lpstr>AED’s in Sudden Cardiac Arrest</vt:lpstr>
      <vt:lpstr>AED’s in Sudden Cardiac Arrest</vt:lpstr>
      <vt:lpstr>PowerPoint Presentation</vt:lpstr>
      <vt:lpstr>Thank you!</vt:lpstr>
      <vt:lpstr>References</vt:lpstr>
    </vt:vector>
  </TitlesOfParts>
  <Company>Mayo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Support Services</dc:creator>
  <dc:description>v2.15</dc:description>
  <cp:lastModifiedBy>Collins, Donald</cp:lastModifiedBy>
  <cp:revision>84</cp:revision>
  <dcterms:created xsi:type="dcterms:W3CDTF">2011-10-19T15:56:03Z</dcterms:created>
  <dcterms:modified xsi:type="dcterms:W3CDTF">2016-06-12T02:38:30Z</dcterms:modified>
</cp:coreProperties>
</file>